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  <p:sldMasterId id="2147483650" r:id="rId3"/>
  </p:sldMasterIdLst>
  <p:notesMasterIdLst>
    <p:notesMasterId r:id="rId13"/>
  </p:notesMasterIdLst>
  <p:handoutMasterIdLst>
    <p:handoutMasterId r:id="rId14"/>
  </p:handoutMasterIdLst>
  <p:sldIdLst>
    <p:sldId id="333" r:id="rId4"/>
    <p:sldId id="332" r:id="rId5"/>
    <p:sldId id="334" r:id="rId6"/>
    <p:sldId id="331" r:id="rId7"/>
    <p:sldId id="330" r:id="rId8"/>
    <p:sldId id="336" r:id="rId9"/>
    <p:sldId id="337" r:id="rId10"/>
    <p:sldId id="335" r:id="rId11"/>
    <p:sldId id="329" r:id="rId12"/>
  </p:sldIdLst>
  <p:sldSz cx="9906000" cy="8229600"/>
  <p:notesSz cx="9601200" cy="7315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4671" autoAdjust="0"/>
  </p:normalViewPr>
  <p:slideViewPr>
    <p:cSldViewPr snapToGrid="0">
      <p:cViewPr>
        <p:scale>
          <a:sx n="68" d="100"/>
          <a:sy n="68" d="100"/>
        </p:scale>
        <p:origin x="-1092" y="-72"/>
      </p:cViewPr>
      <p:guideLst>
        <p:guide orient="horz" pos="2594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3" d="100"/>
          <a:sy n="73" d="100"/>
        </p:scale>
        <p:origin x="-1962" y="-84"/>
      </p:cViewPr>
      <p:guideLst>
        <p:guide orient="horz" pos="2303"/>
        <p:guide pos="302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160411" cy="365513"/>
          </a:xfrm>
          <a:prstGeom prst="rect">
            <a:avLst/>
          </a:prstGeom>
        </p:spPr>
        <p:txBody>
          <a:bodyPr vert="horz" lIns="94531" tIns="47265" rIns="94531" bIns="4726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439152" y="1"/>
            <a:ext cx="4160411" cy="365513"/>
          </a:xfrm>
          <a:prstGeom prst="rect">
            <a:avLst/>
          </a:prstGeom>
        </p:spPr>
        <p:txBody>
          <a:bodyPr vert="horz" lIns="94531" tIns="47265" rIns="94531" bIns="47265" rtlCol="0"/>
          <a:lstStyle>
            <a:lvl1pPr algn="r">
              <a:defRPr sz="1200"/>
            </a:lvl1pPr>
          </a:lstStyle>
          <a:p>
            <a:fld id="{80B72779-F5DB-46E1-811E-6D4F1BA8E83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948041"/>
            <a:ext cx="4160411" cy="365513"/>
          </a:xfrm>
          <a:prstGeom prst="rect">
            <a:avLst/>
          </a:prstGeom>
        </p:spPr>
        <p:txBody>
          <a:bodyPr vert="horz" lIns="94531" tIns="47265" rIns="94531" bIns="4726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439152" y="6948041"/>
            <a:ext cx="4160411" cy="365513"/>
          </a:xfrm>
          <a:prstGeom prst="rect">
            <a:avLst/>
          </a:prstGeom>
        </p:spPr>
        <p:txBody>
          <a:bodyPr vert="horz" lIns="94531" tIns="47265" rIns="94531" bIns="47265" rtlCol="0" anchor="b"/>
          <a:lstStyle>
            <a:lvl1pPr algn="r">
              <a:defRPr sz="1200"/>
            </a:lvl1pPr>
          </a:lstStyle>
          <a:p>
            <a:fld id="{E853548C-92A4-4ED1-A1C4-25392492D2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3918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160411" cy="365513"/>
          </a:xfrm>
          <a:prstGeom prst="rect">
            <a:avLst/>
          </a:prstGeom>
        </p:spPr>
        <p:txBody>
          <a:bodyPr vert="horz" lIns="94531" tIns="47265" rIns="94531" bIns="4726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439152" y="1"/>
            <a:ext cx="4160411" cy="365513"/>
          </a:xfrm>
          <a:prstGeom prst="rect">
            <a:avLst/>
          </a:prstGeom>
        </p:spPr>
        <p:txBody>
          <a:bodyPr vert="horz" lIns="94531" tIns="47265" rIns="94531" bIns="47265" rtlCol="0"/>
          <a:lstStyle>
            <a:lvl1pPr algn="r">
              <a:defRPr sz="1200"/>
            </a:lvl1pPr>
          </a:lstStyle>
          <a:p>
            <a:fld id="{1239648F-6E12-47B9-8669-00249F2D28A1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149600" y="547688"/>
            <a:ext cx="3302000" cy="2743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531" tIns="47265" rIns="94531" bIns="4726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59465" y="3474020"/>
            <a:ext cx="7682270" cy="3292910"/>
          </a:xfrm>
          <a:prstGeom prst="rect">
            <a:avLst/>
          </a:prstGeom>
        </p:spPr>
        <p:txBody>
          <a:bodyPr vert="horz" lIns="94531" tIns="47265" rIns="94531" bIns="4726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948041"/>
            <a:ext cx="4160411" cy="365513"/>
          </a:xfrm>
          <a:prstGeom prst="rect">
            <a:avLst/>
          </a:prstGeom>
        </p:spPr>
        <p:txBody>
          <a:bodyPr vert="horz" lIns="94531" tIns="47265" rIns="94531" bIns="4726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439152" y="6948041"/>
            <a:ext cx="4160411" cy="365513"/>
          </a:xfrm>
          <a:prstGeom prst="rect">
            <a:avLst/>
          </a:prstGeom>
        </p:spPr>
        <p:txBody>
          <a:bodyPr vert="horz" lIns="94531" tIns="47265" rIns="94531" bIns="47265" rtlCol="0" anchor="b"/>
          <a:lstStyle>
            <a:lvl1pPr algn="r">
              <a:defRPr sz="1200"/>
            </a:lvl1pPr>
          </a:lstStyle>
          <a:p>
            <a:fld id="{9FB4097A-69D7-427E-A013-66BB19F643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43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3482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27861"/>
            <a:ext cx="3259138" cy="139416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327863"/>
            <a:ext cx="5537200" cy="702343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722021"/>
            <a:ext cx="3259138" cy="562927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3DF8F-E2BF-40E7-B510-28FB1939A027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FE09A-450A-4798-9258-D74BB9868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59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5760118"/>
            <a:ext cx="5943600" cy="68128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735431"/>
            <a:ext cx="5943600" cy="493745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6441408"/>
            <a:ext cx="5943600" cy="9655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3DF8F-E2BF-40E7-B510-28FB1939A027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FE09A-450A-4798-9258-D74BB9868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730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3DF8F-E2BF-40E7-B510-28FB1939A027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FE09A-450A-4798-9258-D74BB9868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72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329365"/>
            <a:ext cx="2228850" cy="702193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329365"/>
            <a:ext cx="6534150" cy="702193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3DF8F-E2BF-40E7-B510-28FB1939A027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FE09A-450A-4798-9258-D74BB9868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2992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556711"/>
            <a:ext cx="8420100" cy="17641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4663742"/>
            <a:ext cx="6934200" cy="210251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9D000-84A0-4A1D-BDA1-8AD9E776C1BE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0A2E-41DB-4546-828F-F0ED38EAD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1517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9D000-84A0-4A1D-BDA1-8AD9E776C1BE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0A2E-41DB-4546-828F-F0ED38EAD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6092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5287880"/>
            <a:ext cx="8420100" cy="163479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3487655"/>
            <a:ext cx="8420100" cy="180022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9D000-84A0-4A1D-BDA1-8AD9E776C1BE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0A2E-41DB-4546-828F-F0ED38EAD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3426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920541"/>
            <a:ext cx="4381500" cy="543075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920541"/>
            <a:ext cx="4381500" cy="543075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9D000-84A0-4A1D-BDA1-8AD9E776C1BE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0A2E-41DB-4546-828F-F0ED38EAD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834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842336"/>
            <a:ext cx="4376738" cy="7670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609350"/>
            <a:ext cx="4376738" cy="474194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8" y="1842336"/>
            <a:ext cx="4378325" cy="7670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8" y="2609350"/>
            <a:ext cx="4378325" cy="474194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9D000-84A0-4A1D-BDA1-8AD9E776C1BE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0A2E-41DB-4546-828F-F0ED38EAD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646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9D000-84A0-4A1D-BDA1-8AD9E776C1BE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0A2E-41DB-4546-828F-F0ED38EAD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178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29566"/>
            <a:ext cx="8915400" cy="1371600"/>
          </a:xfrm>
          <a:prstGeom prst="rect">
            <a:avLst/>
          </a:prstGeom>
        </p:spPr>
        <p:txBody>
          <a:bodyPr lIns="103629" tIns="51814" rIns="103629" bIns="51814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3097" y="1638888"/>
            <a:ext cx="8915400" cy="5431156"/>
          </a:xfrm>
          <a:prstGeom prst="rect">
            <a:avLst/>
          </a:prstGeom>
        </p:spPr>
        <p:txBody>
          <a:bodyPr lIns="103629" tIns="51814" rIns="103629" bIns="51814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9D000-84A0-4A1D-BDA1-8AD9E776C1BE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0A2E-41DB-4546-828F-F0ED38EAD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5890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27861"/>
            <a:ext cx="3259138" cy="139416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327863"/>
            <a:ext cx="5537200" cy="702343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722021"/>
            <a:ext cx="3259138" cy="562927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9D000-84A0-4A1D-BDA1-8AD9E776C1BE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0A2E-41DB-4546-828F-F0ED38EAD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1412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5760118"/>
            <a:ext cx="5943600" cy="68128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735431"/>
            <a:ext cx="5943600" cy="493745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6441408"/>
            <a:ext cx="5943600" cy="9655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9D000-84A0-4A1D-BDA1-8AD9E776C1BE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0A2E-41DB-4546-828F-F0ED38EAD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4796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9D000-84A0-4A1D-BDA1-8AD9E776C1BE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0A2E-41DB-4546-828F-F0ED38EAD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6090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329365"/>
            <a:ext cx="2228850" cy="702193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329365"/>
            <a:ext cx="6534150" cy="702193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9D000-84A0-4A1D-BDA1-8AD9E776C1BE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0A2E-41DB-4546-828F-F0ED38EAD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84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556711"/>
            <a:ext cx="8420100" cy="17641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4663742"/>
            <a:ext cx="6934200" cy="210251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3DF8F-E2BF-40E7-B510-28FB1939A027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FE09A-450A-4798-9258-D74BB9868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208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3DF8F-E2BF-40E7-B510-28FB1939A027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FE09A-450A-4798-9258-D74BB9868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083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5287880"/>
            <a:ext cx="8420100" cy="163479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3487655"/>
            <a:ext cx="8420100" cy="180022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3DF8F-E2BF-40E7-B510-28FB1939A027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FE09A-450A-4798-9258-D74BB9868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260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920541"/>
            <a:ext cx="4381500" cy="543075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920541"/>
            <a:ext cx="4381500" cy="543075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3DF8F-E2BF-40E7-B510-28FB1939A027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FE09A-450A-4798-9258-D74BB9868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401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842336"/>
            <a:ext cx="4376738" cy="7670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609350"/>
            <a:ext cx="4376738" cy="474194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8" y="1842336"/>
            <a:ext cx="4378325" cy="7670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8" y="2609350"/>
            <a:ext cx="4378325" cy="474194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3DF8F-E2BF-40E7-B510-28FB1939A027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FE09A-450A-4798-9258-D74BB9868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566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3DF8F-E2BF-40E7-B510-28FB1939A027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FE09A-450A-4798-9258-D74BB9868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247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3DF8F-E2BF-40E7-B510-28FB1939A027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FE09A-450A-4798-9258-D74BB9868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6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616"/>
          <a:stretch>
            <a:fillRect/>
          </a:stretch>
        </p:blipFill>
        <p:spPr bwMode="auto">
          <a:xfrm>
            <a:off x="11" y="2"/>
            <a:ext cx="9935667" cy="1539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425" b="-2"/>
          <a:stretch>
            <a:fillRect/>
          </a:stretch>
        </p:blipFill>
        <p:spPr bwMode="auto">
          <a:xfrm>
            <a:off x="0" y="6964686"/>
            <a:ext cx="9906000" cy="1255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616" b="14836"/>
          <a:stretch>
            <a:fillRect/>
          </a:stretch>
        </p:blipFill>
        <p:spPr bwMode="auto">
          <a:xfrm>
            <a:off x="-14189" y="6701792"/>
            <a:ext cx="9934378" cy="55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5" r:id="rId2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329366"/>
            <a:ext cx="8915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920541"/>
            <a:ext cx="8915400" cy="54307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7628021"/>
            <a:ext cx="2311400" cy="437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C3DF8F-E2BF-40E7-B510-28FB1939A027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7628021"/>
            <a:ext cx="3136900" cy="437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7628021"/>
            <a:ext cx="2311400" cy="437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FE09A-450A-4798-9258-D74BB9868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47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329366"/>
            <a:ext cx="8915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920541"/>
            <a:ext cx="8915400" cy="54307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7628021"/>
            <a:ext cx="2311400" cy="437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9D000-84A0-4A1D-BDA1-8AD9E776C1BE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7628021"/>
            <a:ext cx="3136900" cy="437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7628021"/>
            <a:ext cx="2311400" cy="437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E40A2E-41DB-4546-828F-F0ED38EAD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738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3097" y="1821772"/>
            <a:ext cx="8915400" cy="543115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Q1.What mechanism can we put in place to reach 40,000-60,000</a:t>
            </a:r>
          </a:p>
          <a:p>
            <a:pPr>
              <a:buFontTx/>
              <a:buChar char="-"/>
            </a:pPr>
            <a:r>
              <a:rPr lang="en-US" dirty="0" smtClean="0"/>
              <a:t>Working with local partners such DAES, FUM, CADECOM, NASFAM, Lead farmers, NGO</a:t>
            </a:r>
          </a:p>
          <a:p>
            <a:pPr>
              <a:buFontTx/>
              <a:buChar char="-"/>
            </a:pPr>
            <a:r>
              <a:rPr lang="en-US" dirty="0" smtClean="0"/>
              <a:t>Integrating with other USAID founded projects such as MISST, NJIRA and SANN?</a:t>
            </a:r>
          </a:p>
          <a:p>
            <a:pPr>
              <a:buFontTx/>
              <a:buChar char="-"/>
            </a:pPr>
            <a:r>
              <a:rPr lang="en-US" dirty="0" smtClean="0"/>
              <a:t>Working with agro-dealers and other seed distribution outlets</a:t>
            </a:r>
          </a:p>
          <a:p>
            <a:pPr marL="0" indent="0">
              <a:buNone/>
            </a:pPr>
            <a:r>
              <a:rPr lang="en-US" dirty="0" smtClean="0"/>
              <a:t>- 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70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Q2</a:t>
            </a:r>
            <a:r>
              <a:rPr lang="en-US" dirty="0">
                <a:solidFill>
                  <a:srgbClr val="FF0000"/>
                </a:solidFill>
              </a:rPr>
              <a:t>. Considering the project activities; what role can each partner play based on their </a:t>
            </a:r>
            <a:r>
              <a:rPr lang="en-US" dirty="0" smtClean="0">
                <a:solidFill>
                  <a:srgbClr val="FF0000"/>
                </a:solidFill>
              </a:rPr>
              <a:t>strength</a:t>
            </a:r>
          </a:p>
          <a:p>
            <a:pPr marL="0" indent="0">
              <a:buNone/>
            </a:pPr>
            <a:r>
              <a:rPr lang="en-US" dirty="0" smtClean="0"/>
              <a:t>Activity 1. Enabling farmers’ access to improved seed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1698246"/>
              </p:ext>
            </p:extLst>
          </p:nvPr>
        </p:nvGraphicFramePr>
        <p:xfrm>
          <a:off x="1" y="3080822"/>
          <a:ext cx="9906000" cy="51487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2754"/>
                <a:gridCol w="7123246"/>
              </a:tblGrid>
              <a:tr h="63784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Partners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Roles</a:t>
                      </a:r>
                      <a:endParaRPr lang="en-US" sz="2400" dirty="0"/>
                    </a:p>
                  </a:txBody>
                  <a:tcPr/>
                </a:tc>
              </a:tr>
              <a:tr h="637846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1.Agro dealers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Make seed available to target beneficiary </a:t>
                      </a:r>
                      <a:endParaRPr lang="en-US" sz="2000" dirty="0"/>
                    </a:p>
                  </a:txBody>
                  <a:tcPr/>
                </a:tc>
              </a:tr>
              <a:tr h="110094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2. MISST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Make seed and improved agronomic</a:t>
                      </a:r>
                      <a:r>
                        <a:rPr lang="en-US" sz="2000" baseline="0" dirty="0" smtClean="0"/>
                        <a:t> practices available to target beneficiaries</a:t>
                      </a:r>
                      <a:endParaRPr lang="en-US" sz="2000" dirty="0"/>
                    </a:p>
                  </a:txBody>
                  <a:tcPr/>
                </a:tc>
              </a:tr>
              <a:tr h="637846">
                <a:tc rowSpan="3">
                  <a:txBody>
                    <a:bodyPr/>
                    <a:lstStyle/>
                    <a:p>
                      <a:pPr algn="l"/>
                      <a:r>
                        <a:rPr lang="en-US" sz="2400" b="1" dirty="0" smtClean="0"/>
                        <a:t>3. FUM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Promote</a:t>
                      </a:r>
                      <a:r>
                        <a:rPr lang="en-US" sz="2000" baseline="0" dirty="0" smtClean="0"/>
                        <a:t> the use of certified seed to increase productivity</a:t>
                      </a:r>
                      <a:endParaRPr lang="en-US" sz="2000" dirty="0"/>
                    </a:p>
                  </a:txBody>
                  <a:tcPr/>
                </a:tc>
              </a:tr>
              <a:tr h="858608">
                <a:tc vMerge="1">
                  <a:txBody>
                    <a:bodyPr/>
                    <a:lstStyle/>
                    <a:p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Build capacity of farmers on seed quality assessment(germination test</a:t>
                      </a:r>
                      <a:endParaRPr lang="en-US" sz="2000" dirty="0"/>
                    </a:p>
                  </a:txBody>
                  <a:tcPr/>
                </a:tc>
              </a:tr>
              <a:tr h="637846">
                <a:tc vMerge="1">
                  <a:txBody>
                    <a:bodyPr/>
                    <a:lstStyle/>
                    <a:p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Build capacity of farmers to negotiate with agro dealers</a:t>
                      </a:r>
                      <a:endParaRPr lang="en-US" sz="2000" dirty="0"/>
                    </a:p>
                  </a:txBody>
                  <a:tcPr/>
                </a:tc>
              </a:tr>
              <a:tr h="637846">
                <a:tc>
                  <a:txBody>
                    <a:bodyPr/>
                    <a:lstStyle/>
                    <a:p>
                      <a:pPr algn="l"/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Mobilize farmers for seed distribution through vouchers 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3314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5558755"/>
              </p:ext>
            </p:extLst>
          </p:nvPr>
        </p:nvGraphicFramePr>
        <p:xfrm>
          <a:off x="452438" y="1688120"/>
          <a:ext cx="8915400" cy="49377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9070"/>
                <a:gridCol w="6976330"/>
              </a:tblGrid>
              <a:tr h="52240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Partners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Roles</a:t>
                      </a:r>
                      <a:endParaRPr lang="en-US" b="1" dirty="0"/>
                    </a:p>
                  </a:txBody>
                  <a:tcPr/>
                </a:tc>
              </a:tr>
              <a:tr h="522401">
                <a:tc rowSpan="4">
                  <a:txBody>
                    <a:bodyPr/>
                    <a:lstStyle/>
                    <a:p>
                      <a:r>
                        <a:rPr lang="en-US" dirty="0" smtClean="0"/>
                        <a:t>DAES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Encourage farmers to use certified seed</a:t>
                      </a:r>
                      <a:endParaRPr lang="en-US" sz="2000" dirty="0"/>
                    </a:p>
                  </a:txBody>
                  <a:tcPr/>
                </a:tc>
              </a:tr>
              <a:tr h="90167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Conduct demonstration plot to highlight the benefits of using improved seed</a:t>
                      </a:r>
                      <a:endParaRPr lang="en-US" sz="2000" dirty="0"/>
                    </a:p>
                  </a:txBody>
                  <a:tcPr/>
                </a:tc>
              </a:tr>
              <a:tr h="90167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Awareness creation among farmers on the use of improved seed through field days, seed</a:t>
                      </a:r>
                      <a:r>
                        <a:rPr lang="en-US" sz="2000" baseline="0" dirty="0" smtClean="0"/>
                        <a:t> fairs</a:t>
                      </a:r>
                      <a:endParaRPr lang="en-US" sz="2000" dirty="0"/>
                    </a:p>
                  </a:txBody>
                  <a:tcPr/>
                </a:tc>
              </a:tr>
              <a:tr h="52240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Capacity building for farmers on seed production technologies</a:t>
                      </a:r>
                      <a:endParaRPr lang="en-US" sz="2000" dirty="0"/>
                    </a:p>
                  </a:txBody>
                  <a:tcPr/>
                </a:tc>
              </a:tr>
              <a:tr h="522401">
                <a:tc rowSpan="3">
                  <a:txBody>
                    <a:bodyPr/>
                    <a:lstStyle/>
                    <a:p>
                      <a:r>
                        <a:rPr lang="en-US" dirty="0" smtClean="0"/>
                        <a:t>NASFAM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Mobilize farmers for seed</a:t>
                      </a:r>
                      <a:r>
                        <a:rPr lang="en-US" sz="2000" baseline="0" dirty="0" smtClean="0"/>
                        <a:t> distribution through vouchers</a:t>
                      </a:r>
                      <a:endParaRPr lang="en-US" sz="2000" dirty="0"/>
                    </a:p>
                  </a:txBody>
                  <a:tcPr/>
                </a:tc>
              </a:tr>
              <a:tr h="52240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Capture data</a:t>
                      </a:r>
                      <a:r>
                        <a:rPr lang="en-US" sz="2000" baseline="0" dirty="0" smtClean="0"/>
                        <a:t> of seed beneficiaries </a:t>
                      </a:r>
                      <a:endParaRPr lang="en-US" sz="2000" dirty="0"/>
                    </a:p>
                  </a:txBody>
                  <a:tcPr/>
                </a:tc>
              </a:tr>
              <a:tr h="52240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358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b="1" dirty="0" smtClean="0"/>
              <a:t>Activity 2</a:t>
            </a:r>
            <a:r>
              <a:rPr lang="en-US" sz="2400" dirty="0" smtClean="0"/>
              <a:t>. </a:t>
            </a:r>
            <a:r>
              <a:rPr lang="en-US" sz="2400" b="1" dirty="0" smtClean="0"/>
              <a:t>Seed fairs</a:t>
            </a:r>
            <a:endParaRPr lang="en-US" sz="24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252538"/>
              </p:ext>
            </p:extLst>
          </p:nvPr>
        </p:nvGraphicFramePr>
        <p:xfrm>
          <a:off x="140677" y="2349304"/>
          <a:ext cx="9765323" cy="5683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6276"/>
                <a:gridCol w="6829047"/>
              </a:tblGrid>
              <a:tr h="94723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Partners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Roles</a:t>
                      </a:r>
                      <a:endParaRPr lang="en-US" sz="2400" b="1" dirty="0"/>
                    </a:p>
                  </a:txBody>
                  <a:tcPr/>
                </a:tc>
              </a:tr>
              <a:tr h="94723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DAES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Identify and mobilize farmers for the seed fair</a:t>
                      </a:r>
                      <a:endParaRPr lang="en-US" sz="2400" dirty="0"/>
                    </a:p>
                  </a:txBody>
                  <a:tcPr/>
                </a:tc>
              </a:tr>
              <a:tr h="94723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Provide technical guidance on how to run the seed fair </a:t>
                      </a:r>
                      <a:endParaRPr lang="en-US" sz="2400" dirty="0"/>
                    </a:p>
                  </a:txBody>
                  <a:tcPr/>
                </a:tc>
              </a:tr>
              <a:tr h="94723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CRS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Print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seed vouchers </a:t>
                      </a:r>
                      <a:endParaRPr lang="en-US" sz="2400" dirty="0"/>
                    </a:p>
                  </a:txBody>
                  <a:tcPr/>
                </a:tc>
              </a:tr>
              <a:tr h="94723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Organize seed fair</a:t>
                      </a:r>
                      <a:endParaRPr lang="en-US" sz="2400" dirty="0"/>
                    </a:p>
                  </a:txBody>
                  <a:tcPr/>
                </a:tc>
              </a:tr>
              <a:tr h="94723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FUM, NASFAM, CADECOM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Mobilize farmers to attend seed fairs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931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Activity 3. Extension and technology transfer </a:t>
            </a:r>
            <a:endParaRPr lang="en-US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2454309"/>
              </p:ext>
            </p:extLst>
          </p:nvPr>
        </p:nvGraphicFramePr>
        <p:xfrm>
          <a:off x="562706" y="2208628"/>
          <a:ext cx="8820444" cy="36153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10222"/>
                <a:gridCol w="4410222"/>
              </a:tblGrid>
              <a:tr h="576679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Partners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Roles</a:t>
                      </a:r>
                      <a:endParaRPr lang="en-US" sz="2000" dirty="0"/>
                    </a:p>
                  </a:txBody>
                  <a:tcPr/>
                </a:tc>
              </a:tr>
              <a:tr h="889995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DAES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TOT training for AEDO, AEDC,</a:t>
                      </a:r>
                      <a:r>
                        <a:rPr lang="en-US" sz="2000" baseline="0" dirty="0" smtClean="0"/>
                        <a:t> Lead farmers</a:t>
                      </a:r>
                      <a:endParaRPr lang="en-US" sz="2000" dirty="0"/>
                    </a:p>
                  </a:txBody>
                  <a:tcPr/>
                </a:tc>
              </a:tr>
              <a:tr h="995364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Establishment of demonstration plots and field day  </a:t>
                      </a:r>
                      <a:endParaRPr lang="en-US" sz="2000" dirty="0"/>
                    </a:p>
                  </a:txBody>
                  <a:tcPr/>
                </a:tc>
              </a:tr>
              <a:tr h="576679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FUM,</a:t>
                      </a:r>
                      <a:r>
                        <a:rPr lang="en-US" sz="2000" baseline="0" dirty="0" smtClean="0"/>
                        <a:t> NASFAM, CADECOM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Establishment of demonstration plots</a:t>
                      </a:r>
                      <a:endParaRPr lang="en-US" sz="2000" dirty="0"/>
                    </a:p>
                  </a:txBody>
                  <a:tcPr/>
                </a:tc>
              </a:tr>
              <a:tr h="576679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Conduct field days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1640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Activity 4. Improved advisory services and extension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9624331"/>
              </p:ext>
            </p:extLst>
          </p:nvPr>
        </p:nvGraphicFramePr>
        <p:xfrm>
          <a:off x="604911" y="2462117"/>
          <a:ext cx="8792307" cy="4151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1841"/>
                <a:gridCol w="6420466"/>
              </a:tblGrid>
              <a:tr h="475554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Partners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Roles</a:t>
                      </a:r>
                      <a:endParaRPr lang="en-US" sz="1800" b="1" dirty="0"/>
                    </a:p>
                  </a:txBody>
                  <a:tcPr/>
                </a:tc>
              </a:tr>
              <a:tr h="475554">
                <a:tc rowSpan="3">
                  <a:txBody>
                    <a:bodyPr/>
                    <a:lstStyle/>
                    <a:p>
                      <a:r>
                        <a:rPr lang="en-US" sz="2400" dirty="0" smtClean="0"/>
                        <a:t>DAES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Capacity building for lead farmers</a:t>
                      </a:r>
                      <a:endParaRPr lang="en-US" sz="2400" dirty="0"/>
                    </a:p>
                  </a:txBody>
                  <a:tcPr/>
                </a:tc>
              </a:tr>
              <a:tr h="47555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Distribution of extension training materials</a:t>
                      </a:r>
                      <a:endParaRPr lang="en-US" sz="2400" dirty="0"/>
                    </a:p>
                  </a:txBody>
                  <a:tcPr/>
                </a:tc>
              </a:tr>
              <a:tr h="820819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Provide feed back from farmers on extension needs</a:t>
                      </a:r>
                      <a:endParaRPr lang="en-US" sz="2400" dirty="0"/>
                    </a:p>
                  </a:txBody>
                  <a:tcPr/>
                </a:tc>
              </a:tr>
              <a:tr h="475554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IITA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Develop extension training materials</a:t>
                      </a:r>
                      <a:endParaRPr lang="en-US" sz="2400" dirty="0"/>
                    </a:p>
                  </a:txBody>
                  <a:tcPr/>
                </a:tc>
              </a:tr>
              <a:tr h="475554">
                <a:tc rowSpan="3">
                  <a:txBody>
                    <a:bodyPr/>
                    <a:lstStyle/>
                    <a:p>
                      <a:r>
                        <a:rPr lang="en-US" sz="2400" dirty="0" smtClean="0"/>
                        <a:t>Local Partners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Provide extension  advisory service</a:t>
                      </a:r>
                      <a:endParaRPr lang="en-US" sz="2400" dirty="0"/>
                    </a:p>
                  </a:txBody>
                  <a:tcPr/>
                </a:tc>
              </a:tr>
              <a:tr h="47555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Distribute extension training materials</a:t>
                      </a:r>
                      <a:endParaRPr lang="en-US" sz="2400" dirty="0"/>
                    </a:p>
                  </a:txBody>
                  <a:tcPr/>
                </a:tc>
              </a:tr>
              <a:tr h="47555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Mobilize farmers</a:t>
                      </a:r>
                      <a:r>
                        <a:rPr lang="en-US" sz="2400" baseline="0" dirty="0" smtClean="0"/>
                        <a:t> for extension services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8552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Activity 5.</a:t>
            </a:r>
          </a:p>
          <a:p>
            <a:r>
              <a:rPr lang="en-US" dirty="0" smtClean="0"/>
              <a:t>DAES: Promote climate change mitigation technologies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0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Q3. Think about some of the proposed approaches in the concept note. How and what will it take for the project to operationalize them- the voucher system/ Seed fair.</a:t>
            </a:r>
          </a:p>
          <a:p>
            <a:pPr>
              <a:buFontTx/>
              <a:buChar char="-"/>
            </a:pPr>
            <a:r>
              <a:rPr lang="en-US" dirty="0" smtClean="0"/>
              <a:t>Challenges</a:t>
            </a:r>
          </a:p>
          <a:p>
            <a:pPr>
              <a:buFontTx/>
              <a:buChar char="-"/>
            </a:pPr>
            <a:r>
              <a:rPr lang="en-US" dirty="0" smtClean="0"/>
              <a:t>Identification and profiling of farmers is time consuming</a:t>
            </a:r>
          </a:p>
          <a:p>
            <a:pPr>
              <a:buFontTx/>
              <a:buChar char="-"/>
            </a:pPr>
            <a:r>
              <a:rPr lang="en-US" dirty="0" smtClean="0"/>
              <a:t>Validation of beneficiaries is cumbersome</a:t>
            </a:r>
          </a:p>
          <a:p>
            <a:pPr>
              <a:buFontTx/>
              <a:buChar char="-"/>
            </a:pPr>
            <a:r>
              <a:rPr lang="en-US" dirty="0" smtClean="0"/>
              <a:t>Seed quality assurance is difficult</a:t>
            </a:r>
          </a:p>
          <a:p>
            <a:pPr>
              <a:buFontTx/>
              <a:buChar char="-"/>
            </a:pPr>
            <a:r>
              <a:rPr lang="en-US" dirty="0" smtClean="0"/>
              <a:t>Seed traceability is difficult</a:t>
            </a:r>
          </a:p>
          <a:p>
            <a:pPr>
              <a:buFontTx/>
              <a:buChar char="-"/>
            </a:pPr>
            <a:r>
              <a:rPr lang="en-US" dirty="0" smtClean="0"/>
              <a:t>Voucher reconciliation is tedious</a:t>
            </a:r>
          </a:p>
          <a:p>
            <a:pPr>
              <a:buFontTx/>
              <a:buChar char="-"/>
            </a:pPr>
            <a:r>
              <a:rPr lang="en-US" dirty="0" smtClean="0"/>
              <a:t>Farmers follow up is difficult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3999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Solution</a:t>
            </a:r>
            <a:r>
              <a:rPr lang="en-US" dirty="0" smtClean="0"/>
              <a:t>:</a:t>
            </a:r>
          </a:p>
          <a:p>
            <a:r>
              <a:rPr lang="en-US" dirty="0" smtClean="0"/>
              <a:t>Training of agro dealers to provide extension services to farmers</a:t>
            </a:r>
          </a:p>
          <a:p>
            <a:r>
              <a:rPr lang="en-US" dirty="0" smtClean="0"/>
              <a:t>Encourage farmers to interface with agro-dealers</a:t>
            </a:r>
          </a:p>
          <a:p>
            <a:r>
              <a:rPr lang="en-US" dirty="0" smtClean="0"/>
              <a:t>Simplify extension massages for farmers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696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ftf_IITA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2" id="{98C56501-13D3-42D2-B635-5C06D51539EA}" vid="{818EBB00-A0E0-4A3F-8014-EFF268F25CB6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1875</TotalTime>
  <Words>423</Words>
  <Application>Microsoft Office PowerPoint</Application>
  <PresentationFormat>Custom</PresentationFormat>
  <Paragraphs>75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ftf_IITA2</vt:lpstr>
      <vt:lpstr>1_Custom Design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Adane</dc:creator>
  <cp:lastModifiedBy>Moses</cp:lastModifiedBy>
  <cp:revision>239</cp:revision>
  <cp:lastPrinted>2015-09-25T09:18:06Z</cp:lastPrinted>
  <dcterms:created xsi:type="dcterms:W3CDTF">2015-09-25T09:14:45Z</dcterms:created>
  <dcterms:modified xsi:type="dcterms:W3CDTF">2016-06-13T13:19:58Z</dcterms:modified>
</cp:coreProperties>
</file>